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wav" ContentType="audio/wav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80" r:id="rId2"/>
    <p:sldId id="281" r:id="rId3"/>
    <p:sldId id="282" r:id="rId4"/>
    <p:sldId id="283" r:id="rId5"/>
    <p:sldId id="284" r:id="rId6"/>
    <p:sldId id="286" r:id="rId7"/>
    <p:sldId id="287" r:id="rId8"/>
    <p:sldId id="290" r:id="rId9"/>
    <p:sldId id="288" r:id="rId10"/>
    <p:sldId id="289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clrMode="bw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50" autoAdjust="0"/>
  </p:normalViewPr>
  <p:slideViewPr>
    <p:cSldViewPr>
      <p:cViewPr varScale="1">
        <p:scale>
          <a:sx n="26" d="100"/>
          <a:sy n="26" d="100"/>
        </p:scale>
        <p:origin x="-64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62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01" d="100"/>
          <a:sy n="101" d="100"/>
        </p:scale>
        <p:origin x="-2532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F09AEB79-A6CA-4AB1-A82F-D5F6506EA6E3}" type="datetimeFigureOut">
              <a:rPr lang="en-US"/>
              <a:pPr>
                <a:defRPr/>
              </a:pPr>
              <a:t>9/26/13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45EE74B-C06A-45D6-A28E-8B6E0670ED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2463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1A54F4D5-7DC8-48AD-8312-9572715AC943}" type="datetimeFigureOut">
              <a:rPr lang="en-US"/>
              <a:pPr>
                <a:defRPr/>
              </a:pPr>
              <a:t>9/26/13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1940FA26-2F66-49C5-B8E7-911A723DBF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7651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Hunting the Elements</a:t>
            </a:r>
            <a:r>
              <a:rPr lang="en-US" baseline="0" dirty="0" smtClean="0"/>
              <a:t> video clip 42:15  - 47:56  shows chlorine, then sodium then the reaction between the two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40FA26-2F66-49C5-B8E7-911A723DBF72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2080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5286600"/>
            <a:ext cx="7772400" cy="860425"/>
          </a:xfrm>
        </p:spPr>
        <p:txBody>
          <a:bodyPr anchor="b"/>
          <a:lstStyle>
            <a:lvl1pPr algn="r"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61600" y="6005400"/>
            <a:ext cx="7753800" cy="1752600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A5476C-9D9F-4DDE-9CD6-E4B28770FFA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47800"/>
            <a:ext cx="5111750" cy="46783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1752600"/>
            <a:ext cx="2855913" cy="4373563"/>
          </a:xfrm>
        </p:spPr>
        <p:txBody>
          <a:bodyPr/>
          <a:lstStyle>
            <a:lvl1pPr marL="0" indent="0">
              <a:lnSpc>
                <a:spcPts val="1600"/>
              </a:lnSpc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09600" y="733200"/>
            <a:ext cx="8229600" cy="6397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631200" y="1219200"/>
            <a:ext cx="8153400" cy="457200"/>
          </a:xfrm>
        </p:spPr>
        <p:txBody>
          <a:bodyPr>
            <a:normAutofit/>
          </a:bodyPr>
          <a:lstStyle>
            <a:lvl1pPr>
              <a:buFontTx/>
              <a:buNone/>
              <a:defRPr sz="24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C8E562-0C98-454B-A44C-60051505F5C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19600" y="5181600"/>
            <a:ext cx="3962400" cy="338138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381000"/>
            <a:ext cx="9144000" cy="4724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19600" y="5486400"/>
            <a:ext cx="3962400" cy="804862"/>
          </a:xfrm>
        </p:spPr>
        <p:txBody>
          <a:bodyPr>
            <a:normAutofit/>
          </a:bodyPr>
          <a:lstStyle>
            <a:lvl1pPr marL="0" indent="0">
              <a:lnSpc>
                <a:spcPts val="1400"/>
              </a:lnSpc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ctr">
              <a:defRPr sz="1000" dirty="0">
                <a:solidFill>
                  <a:schemeClr val="bg2"/>
                </a:solidFill>
                <a:latin typeface="Segoe UI" pitchFamily="34" charset="0"/>
                <a:cs typeface="Segoe U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l">
              <a:defRPr sz="1600" b="1" smtClean="0">
                <a:solidFill>
                  <a:schemeClr val="bg2"/>
                </a:solidFill>
                <a:latin typeface="Segoe UI" pitchFamily="34" charset="0"/>
                <a:cs typeface="Segoe UI" pitchFamily="34" charset="0"/>
              </a:defRPr>
            </a:lvl1pPr>
          </a:lstStyle>
          <a:p>
            <a:pPr>
              <a:defRPr/>
            </a:pPr>
            <a:fld id="{F9E5E4A9-A4FE-4F96-982E-A91B8EE525F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33200"/>
            <a:ext cx="8229600" cy="6397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752600"/>
            <a:ext cx="8229600" cy="4373563"/>
          </a:xfrm>
        </p:spPr>
        <p:txBody>
          <a:bodyPr/>
          <a:lstStyle>
            <a:lvl1pPr marL="0" indent="0">
              <a:lnSpc>
                <a:spcPts val="2600"/>
              </a:lnSpc>
              <a:buFontTx/>
              <a:buNone/>
              <a:defRPr sz="2800" b="1"/>
            </a:lvl1pPr>
            <a:lvl2pPr marL="684213" indent="-227013">
              <a:lnSpc>
                <a:spcPts val="2600"/>
              </a:lnSpc>
              <a:defRPr sz="2400"/>
            </a:lvl2pPr>
            <a:lvl3pPr marL="1087438" indent="-173038">
              <a:lnSpc>
                <a:spcPts val="2600"/>
              </a:lnSpc>
              <a:defRPr sz="2000"/>
            </a:lvl3pPr>
            <a:lvl4pPr marL="1541463" indent="-169863">
              <a:lnSpc>
                <a:spcPts val="2600"/>
              </a:lnSpc>
              <a:defRPr sz="1600"/>
            </a:lvl4pPr>
            <a:lvl5pPr marL="2001838" indent="-173038">
              <a:lnSpc>
                <a:spcPts val="2600"/>
              </a:lnSpc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631200" y="1219200"/>
            <a:ext cx="8153400" cy="457200"/>
          </a:xfrm>
        </p:spPr>
        <p:txBody>
          <a:bodyPr>
            <a:normAutofit/>
          </a:bodyPr>
          <a:lstStyle>
            <a:lvl1pPr>
              <a:buFontTx/>
              <a:buNone/>
              <a:defRPr sz="24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6B4009-A857-40EE-99CA-9864D1E47A7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/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1981200" y="1981200"/>
            <a:ext cx="6629400" cy="838200"/>
          </a:xfrm>
        </p:spPr>
        <p:txBody>
          <a:bodyPr>
            <a:normAutofit/>
          </a:bodyPr>
          <a:lstStyle>
            <a:lvl1pPr marL="57150" indent="0">
              <a:buFontTx/>
              <a:buNone/>
              <a:defRPr sz="2400" baseline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09600" y="762000"/>
            <a:ext cx="8229600" cy="6397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631200" y="1248000"/>
            <a:ext cx="8153400" cy="457200"/>
          </a:xfrm>
        </p:spPr>
        <p:txBody>
          <a:bodyPr>
            <a:normAutofit/>
          </a:bodyPr>
          <a:lstStyle>
            <a:lvl1pPr>
              <a:buFontTx/>
              <a:buNone/>
              <a:defRPr sz="24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A0C5F3-C9E2-4065-A134-A187BDA7FC0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871787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37160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2">
                    <a:lumMod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28DC4C-8DD0-426E-8341-432E34C12B4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52600"/>
            <a:ext cx="4038600" cy="4373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52600"/>
            <a:ext cx="4038600" cy="4373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09600" y="809400"/>
            <a:ext cx="8229600" cy="6397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631200" y="1295400"/>
            <a:ext cx="8153400" cy="457200"/>
          </a:xfrm>
        </p:spPr>
        <p:txBody>
          <a:bodyPr>
            <a:normAutofit/>
          </a:bodyPr>
          <a:lstStyle>
            <a:lvl1pPr>
              <a:buFontTx/>
              <a:buNone/>
              <a:defRPr sz="24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CA5267-4239-4164-A5B7-11E4FB9DAA4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52601"/>
            <a:ext cx="2362200" cy="152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>
          <a:xfrm>
            <a:off x="2971800" y="1752601"/>
            <a:ext cx="5715000" cy="152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09600" y="733200"/>
            <a:ext cx="8229600" cy="6397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631200" y="1219200"/>
            <a:ext cx="8153400" cy="457200"/>
          </a:xfrm>
        </p:spPr>
        <p:txBody>
          <a:bodyPr>
            <a:normAutofit/>
          </a:bodyPr>
          <a:lstStyle>
            <a:lvl1pPr>
              <a:buFontTx/>
              <a:buNone/>
              <a:defRPr sz="24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half" idx="14"/>
          </p:nvPr>
        </p:nvSpPr>
        <p:spPr>
          <a:xfrm>
            <a:off x="457200" y="3352800"/>
            <a:ext cx="2362200" cy="152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15"/>
          </p:nvPr>
        </p:nvSpPr>
        <p:spPr>
          <a:xfrm>
            <a:off x="2971800" y="3352800"/>
            <a:ext cx="5715000" cy="152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175DA8-898F-41DD-9279-6A3EF160565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2"/>
          <p:cNvCxnSpPr>
            <a:endCxn id="9" idx="3"/>
          </p:cNvCxnSpPr>
          <p:nvPr userDrawn="1"/>
        </p:nvCxnSpPr>
        <p:spPr>
          <a:xfrm rot="5400000">
            <a:off x="1651000" y="3303588"/>
            <a:ext cx="3100387" cy="1588"/>
          </a:xfrm>
          <a:prstGeom prst="line">
            <a:avLst/>
          </a:prstGeom>
          <a:ln w="25400">
            <a:solidFill>
              <a:schemeClr val="accent4">
                <a:lumMod val="75000"/>
                <a:alpha val="22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3"/>
          <p:cNvCxnSpPr/>
          <p:nvPr userDrawn="1"/>
        </p:nvCxnSpPr>
        <p:spPr>
          <a:xfrm rot="5400000">
            <a:off x="3963194" y="3809206"/>
            <a:ext cx="4114800" cy="1588"/>
          </a:xfrm>
          <a:prstGeom prst="line">
            <a:avLst/>
          </a:prstGeom>
          <a:ln w="25400">
            <a:solidFill>
              <a:schemeClr val="accent4">
                <a:lumMod val="75000"/>
                <a:alpha val="22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09600" y="809400"/>
            <a:ext cx="8229600" cy="6397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631200" y="1295400"/>
            <a:ext cx="8153400" cy="457200"/>
          </a:xfrm>
        </p:spPr>
        <p:txBody>
          <a:bodyPr>
            <a:normAutofit/>
          </a:bodyPr>
          <a:lstStyle>
            <a:lvl1pPr>
              <a:buFontTx/>
              <a:buNone/>
              <a:defRPr sz="24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581400"/>
            <a:ext cx="2743200" cy="2544763"/>
          </a:xfrm>
        </p:spPr>
        <p:txBody>
          <a:bodyPr lIns="274320" tIns="0" rIns="182880">
            <a:normAutofit/>
          </a:bodyPr>
          <a:lstStyle>
            <a:lvl1pPr>
              <a:lnSpc>
                <a:spcPts val="2000"/>
              </a:lnSpc>
              <a:defRPr sz="1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3238500" y="3581400"/>
            <a:ext cx="2743200" cy="2544763"/>
          </a:xfrm>
        </p:spPr>
        <p:txBody>
          <a:bodyPr lIns="274320" tIns="0" rIns="182880">
            <a:normAutofit/>
          </a:bodyPr>
          <a:lstStyle>
            <a:lvl1pPr>
              <a:lnSpc>
                <a:spcPts val="2000"/>
              </a:lnSpc>
              <a:defRPr sz="1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3"/>
          <p:cNvSpPr>
            <a:spLocks noGrp="1"/>
          </p:cNvSpPr>
          <p:nvPr>
            <p:ph sz="half" idx="14"/>
          </p:nvPr>
        </p:nvSpPr>
        <p:spPr>
          <a:xfrm>
            <a:off x="6019800" y="3581400"/>
            <a:ext cx="2743200" cy="2544763"/>
          </a:xfrm>
        </p:spPr>
        <p:txBody>
          <a:bodyPr lIns="274320" tIns="0" rIns="182880">
            <a:normAutofit/>
          </a:bodyPr>
          <a:lstStyle>
            <a:lvl1pPr>
              <a:lnSpc>
                <a:spcPts val="2000"/>
              </a:lnSpc>
              <a:defRPr sz="1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sz="half" idx="15"/>
          </p:nvPr>
        </p:nvSpPr>
        <p:spPr>
          <a:xfrm>
            <a:off x="457200" y="1752600"/>
            <a:ext cx="2743200" cy="1706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Content Placeholder 3"/>
          <p:cNvSpPr>
            <a:spLocks noGrp="1"/>
          </p:cNvSpPr>
          <p:nvPr>
            <p:ph sz="half" idx="16"/>
          </p:nvPr>
        </p:nvSpPr>
        <p:spPr>
          <a:xfrm>
            <a:off x="3238500" y="1752600"/>
            <a:ext cx="2743200" cy="1706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Content Placeholder 3"/>
          <p:cNvSpPr>
            <a:spLocks noGrp="1"/>
          </p:cNvSpPr>
          <p:nvPr>
            <p:ph sz="half" idx="17"/>
          </p:nvPr>
        </p:nvSpPr>
        <p:spPr>
          <a:xfrm>
            <a:off x="6019800" y="1752600"/>
            <a:ext cx="2743200" cy="1706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Footer Placeholder 2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40672C-63D0-4464-B045-291DD47C8A0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4040188" cy="304801"/>
          </a:xfrm>
          <a:solidFill>
            <a:schemeClr val="accent5">
              <a:lumMod val="20000"/>
              <a:lumOff val="80000"/>
              <a:alpha val="39000"/>
            </a:schemeClr>
          </a:solidFill>
        </p:spPr>
        <p:txBody>
          <a:bodyPr tIns="320040" anchor="b">
            <a:noAutofit/>
          </a:bodyPr>
          <a:lstStyle>
            <a:lvl1pPr marL="0" indent="0">
              <a:buNone/>
              <a:defRPr sz="1800" b="1" cap="all" baseline="0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57400"/>
            <a:ext cx="4040188" cy="4068763"/>
          </a:xfrm>
        </p:spPr>
        <p:txBody>
          <a:bodyPr/>
          <a:lstStyle>
            <a:lvl1pPr>
              <a:lnSpc>
                <a:spcPct val="100000"/>
              </a:lnSpc>
              <a:defRPr sz="2000"/>
            </a:lvl1pPr>
            <a:lvl2pPr>
              <a:lnSpc>
                <a:spcPct val="100000"/>
              </a:lnSpc>
              <a:defRPr sz="2000"/>
            </a:lvl2pPr>
            <a:lvl3pPr>
              <a:lnSpc>
                <a:spcPct val="100000"/>
              </a:lnSpc>
              <a:defRPr sz="1800"/>
            </a:lvl3pPr>
            <a:lvl4pPr>
              <a:lnSpc>
                <a:spcPct val="100000"/>
              </a:lnSpc>
              <a:defRPr sz="1600"/>
            </a:lvl4pPr>
            <a:lvl5pPr>
              <a:lnSpc>
                <a:spcPct val="100000"/>
              </a:lnSpc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057400"/>
            <a:ext cx="4041775" cy="406876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2"/>
          </p:nvPr>
        </p:nvSpPr>
        <p:spPr>
          <a:xfrm>
            <a:off x="4648200" y="1752601"/>
            <a:ext cx="4040188" cy="304801"/>
          </a:xfrm>
          <a:solidFill>
            <a:schemeClr val="accent5">
              <a:lumMod val="20000"/>
              <a:lumOff val="80000"/>
              <a:alpha val="39000"/>
            </a:schemeClr>
          </a:solidFill>
        </p:spPr>
        <p:txBody>
          <a:bodyPr tIns="320040" anchor="b">
            <a:noAutofit/>
          </a:bodyPr>
          <a:lstStyle>
            <a:lvl1pPr marL="0" indent="0">
              <a:buNone/>
              <a:defRPr sz="1800" b="1" cap="all" baseline="0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609600" y="733200"/>
            <a:ext cx="8229600" cy="6397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631200" y="1219200"/>
            <a:ext cx="8153400" cy="457200"/>
          </a:xfrm>
        </p:spPr>
        <p:txBody>
          <a:bodyPr>
            <a:normAutofit/>
          </a:bodyPr>
          <a:lstStyle>
            <a:lvl1pPr>
              <a:buFontTx/>
              <a:buNone/>
              <a:defRPr sz="24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B33B8C-9D23-4BA0-A88B-A07CC3DDFA2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09600" y="733200"/>
            <a:ext cx="8229600" cy="6397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631200" y="1219200"/>
            <a:ext cx="8153400" cy="457200"/>
          </a:xfrm>
        </p:spPr>
        <p:txBody>
          <a:bodyPr>
            <a:normAutofit/>
          </a:bodyPr>
          <a:lstStyle>
            <a:lvl1pPr>
              <a:buFontTx/>
              <a:buNone/>
              <a:defRPr sz="24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8C08A4-ED0B-4FD0-81CD-F9C10DE87F2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65138" y="655638"/>
            <a:ext cx="82296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95400"/>
            <a:ext cx="8229600" cy="483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05400" y="6542088"/>
            <a:ext cx="2895600" cy="365125"/>
          </a:xfrm>
          <a:prstGeom prst="rect">
            <a:avLst/>
          </a:prstGeo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 dirty="0">
                <a:solidFill>
                  <a:schemeClr val="bg2"/>
                </a:solidFill>
                <a:latin typeface="Segoe UI" pitchFamily="34" charset="0"/>
                <a:cs typeface="Segoe U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" y="6477000"/>
            <a:ext cx="2133600" cy="36512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600" b="1" smtClean="0">
                <a:solidFill>
                  <a:schemeClr val="bg2"/>
                </a:solidFill>
                <a:latin typeface="Segoe UI" pitchFamily="34" charset="0"/>
                <a:cs typeface="Segoe UI" pitchFamily="34" charset="0"/>
              </a:defRPr>
            </a:lvl1pPr>
          </a:lstStyle>
          <a:p>
            <a:pPr>
              <a:defRPr/>
            </a:pPr>
            <a:fld id="{C147BD91-0283-4880-987B-3AE30294B29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62" r:id="rId7"/>
    <p:sldLayoutId id="2147483655" r:id="rId8"/>
    <p:sldLayoutId id="2147483654" r:id="rId9"/>
    <p:sldLayoutId id="2147483653" r:id="rId10"/>
    <p:sldLayoutId id="2147483652" r:id="rId11"/>
    <p:sldLayoutId id="2147483663" r:id="rId12"/>
  </p:sldLayoutIdLst>
  <p:transition xmlns:p14="http://schemas.microsoft.com/office/powerpoint/2010/main" spd="med"/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3600" b="1" kern="1200">
          <a:solidFill>
            <a:srgbClr val="02265F"/>
          </a:solidFill>
          <a:latin typeface="+mj-lt"/>
          <a:ea typeface="Segoe UI" charset="0"/>
          <a:cs typeface="Segoe UI" pitchFamily="34" charset="0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rgbClr val="02265F"/>
          </a:solidFill>
          <a:latin typeface="Segoe UI" charset="0"/>
          <a:ea typeface="Segoe UI" charset="0"/>
          <a:cs typeface="Segoe UI" charset="0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rgbClr val="02265F"/>
          </a:solidFill>
          <a:latin typeface="Segoe UI" charset="0"/>
          <a:ea typeface="Segoe UI" charset="0"/>
          <a:cs typeface="Segoe UI" charset="0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rgbClr val="02265F"/>
          </a:solidFill>
          <a:latin typeface="Segoe UI" charset="0"/>
          <a:ea typeface="Segoe UI" charset="0"/>
          <a:cs typeface="Segoe UI" charset="0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rgbClr val="02265F"/>
          </a:solidFill>
          <a:latin typeface="Segoe UI" charset="0"/>
          <a:ea typeface="Segoe UI" charset="0"/>
          <a:cs typeface="Segoe UI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02265F"/>
          </a:solidFill>
          <a:latin typeface="Segoe UI" charset="0"/>
          <a:ea typeface="Segoe UI" charset="0"/>
          <a:cs typeface="Segoe UI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02265F"/>
          </a:solidFill>
          <a:latin typeface="Segoe UI" charset="0"/>
          <a:ea typeface="Segoe UI" charset="0"/>
          <a:cs typeface="Segoe UI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02265F"/>
          </a:solidFill>
          <a:latin typeface="Segoe UI" charset="0"/>
          <a:ea typeface="Segoe UI" charset="0"/>
          <a:cs typeface="Segoe UI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02265F"/>
          </a:solidFill>
          <a:latin typeface="Segoe UI" charset="0"/>
          <a:ea typeface="Segoe UI" charset="0"/>
          <a:cs typeface="Segoe UI" charset="0"/>
        </a:defRPr>
      </a:lvl9pPr>
    </p:titleStyle>
    <p:bodyStyle>
      <a:lvl1pPr algn="l" rtl="0" fontAlgn="base">
        <a:spcBef>
          <a:spcPct val="20000"/>
        </a:spcBef>
        <a:spcAft>
          <a:spcPct val="0"/>
        </a:spcAft>
        <a:buClr>
          <a:srgbClr val="02265F"/>
        </a:buClr>
        <a:buSzPct val="70000"/>
        <a:buFont typeface="Arial" charset="0"/>
        <a:defRPr sz="3200" kern="1200">
          <a:solidFill>
            <a:srgbClr val="02265F"/>
          </a:solidFill>
          <a:latin typeface="+mn-lt"/>
          <a:ea typeface="Segoe UI" charset="0"/>
          <a:cs typeface="Segoe UI" pitchFamily="34" charset="0"/>
        </a:defRPr>
      </a:lvl1pPr>
      <a:lvl2pPr marL="627063" indent="-169863" algn="l" rtl="0" fontAlgn="base">
        <a:spcBef>
          <a:spcPct val="20000"/>
        </a:spcBef>
        <a:spcAft>
          <a:spcPct val="0"/>
        </a:spcAft>
        <a:buClr>
          <a:srgbClr val="02265F"/>
        </a:buClr>
        <a:buSzPct val="70000"/>
        <a:buFont typeface="Arial" charset="0"/>
        <a:buChar char="•"/>
        <a:defRPr sz="2800" kern="1200">
          <a:solidFill>
            <a:srgbClr val="02265F"/>
          </a:solidFill>
          <a:latin typeface="+mn-lt"/>
          <a:ea typeface="Segoe UI" charset="0"/>
          <a:cs typeface="Segoe UI" pitchFamily="34" charset="0"/>
        </a:defRPr>
      </a:lvl2pPr>
      <a:lvl3pPr marL="1030288" indent="-115888" algn="l" rtl="0" fontAlgn="base">
        <a:spcBef>
          <a:spcPct val="20000"/>
        </a:spcBef>
        <a:spcAft>
          <a:spcPct val="0"/>
        </a:spcAft>
        <a:buClr>
          <a:srgbClr val="02265F"/>
        </a:buClr>
        <a:buSzPct val="70000"/>
        <a:buFont typeface="Arial" charset="0"/>
        <a:buChar char="•"/>
        <a:defRPr sz="2400" kern="1200">
          <a:solidFill>
            <a:srgbClr val="02265F"/>
          </a:solidFill>
          <a:latin typeface="+mn-lt"/>
          <a:ea typeface="Segoe UI" charset="0"/>
          <a:cs typeface="Segoe UI" pitchFamily="34" charset="0"/>
        </a:defRPr>
      </a:lvl3pPr>
      <a:lvl4pPr marL="1482725" indent="-111125" algn="l" rtl="0" fontAlgn="base">
        <a:spcBef>
          <a:spcPct val="20000"/>
        </a:spcBef>
        <a:spcAft>
          <a:spcPct val="0"/>
        </a:spcAft>
        <a:buClr>
          <a:srgbClr val="02265F"/>
        </a:buClr>
        <a:buSzPct val="70000"/>
        <a:buFont typeface="Arial" charset="0"/>
        <a:buChar char="•"/>
        <a:defRPr sz="2000" kern="1200">
          <a:solidFill>
            <a:srgbClr val="02265F"/>
          </a:solidFill>
          <a:latin typeface="+mn-lt"/>
          <a:ea typeface="Segoe UI" charset="0"/>
          <a:cs typeface="Segoe UI" pitchFamily="34" charset="0"/>
        </a:defRPr>
      </a:lvl4pPr>
      <a:lvl5pPr marL="1944688" indent="-115888" algn="l" rtl="0" fontAlgn="base">
        <a:spcBef>
          <a:spcPct val="20000"/>
        </a:spcBef>
        <a:spcAft>
          <a:spcPct val="0"/>
        </a:spcAft>
        <a:buClr>
          <a:srgbClr val="02265F"/>
        </a:buClr>
        <a:buSzPct val="70000"/>
        <a:buFont typeface="Arial" charset="0"/>
        <a:buChar char="•"/>
        <a:defRPr sz="2000" kern="1200">
          <a:solidFill>
            <a:srgbClr val="02265F"/>
          </a:solidFill>
          <a:latin typeface="+mn-lt"/>
          <a:ea typeface="Segoe UI" charset="0"/>
          <a:cs typeface="Segoe UI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uqDWbknpiVk" TargetMode="External"/><Relationship Id="rId4" Type="http://schemas.openxmlformats.org/officeDocument/2006/relationships/hyperlink" Target="http://www.youtube.com/watch?v=92Mfric7JUc" TargetMode="External"/><Relationship Id="rId5" Type="http://schemas.openxmlformats.org/officeDocument/2006/relationships/hyperlink" Target="http://www.periodicvideos.com/videos/011.htm" TargetMode="External"/><Relationship Id="rId6" Type="http://schemas.openxmlformats.org/officeDocument/2006/relationships/image" Target="../media/image3.jpeg"/><Relationship Id="rId7" Type="http://schemas.openxmlformats.org/officeDocument/2006/relationships/hyperlink" Target="http://www.periodicvideos.com/videos/017.htm" TargetMode="External"/><Relationship Id="rId8" Type="http://schemas.openxmlformats.org/officeDocument/2006/relationships/image" Target="../media/image4.jpe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3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ctrTitle"/>
          </p:nvPr>
        </p:nvSpPr>
        <p:spPr>
          <a:xfrm>
            <a:off x="914400" y="3276600"/>
            <a:ext cx="7772400" cy="860425"/>
          </a:xfrm>
        </p:spPr>
        <p:txBody>
          <a:bodyPr/>
          <a:lstStyle/>
          <a:p>
            <a:r>
              <a:rPr lang="en-US" sz="5400" dirty="0" smtClean="0">
                <a:solidFill>
                  <a:srgbClr val="02265F"/>
                </a:solidFill>
                <a:cs typeface="Segoe UI" charset="0"/>
              </a:rPr>
              <a:t>Chemical Reactions</a:t>
            </a:r>
          </a:p>
        </p:txBody>
      </p:sp>
      <p:sp>
        <p:nvSpPr>
          <p:cNvPr id="16386" name="Subtitle 2"/>
          <p:cNvSpPr>
            <a:spLocks noGrp="1"/>
          </p:cNvSpPr>
          <p:nvPr>
            <p:ph type="subTitle" idx="1"/>
          </p:nvPr>
        </p:nvSpPr>
        <p:spPr>
          <a:xfrm>
            <a:off x="914400" y="4953000"/>
            <a:ext cx="7753350" cy="1752600"/>
          </a:xfrm>
        </p:spPr>
        <p:txBody>
          <a:bodyPr/>
          <a:lstStyle/>
          <a:p>
            <a:r>
              <a:rPr lang="en-US" dirty="0" smtClean="0">
                <a:solidFill>
                  <a:srgbClr val="02265F"/>
                </a:solidFill>
                <a:cs typeface="Segoe UI" charset="0"/>
              </a:rPr>
              <a:t>Start a New Page</a:t>
            </a:r>
          </a:p>
          <a:p>
            <a:r>
              <a:rPr lang="en-US" dirty="0" smtClean="0">
                <a:solidFill>
                  <a:srgbClr val="02265F"/>
                </a:solidFill>
                <a:cs typeface="Segoe UI" charset="0"/>
              </a:rPr>
              <a:t>Add it to your TOC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33425"/>
            <a:ext cx="8229600" cy="639763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</a:rPr>
              <a:t>The Arrow</a:t>
            </a:r>
            <a:endParaRPr lang="en-US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752600"/>
            <a:ext cx="8458200" cy="4373563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600" dirty="0" smtClean="0">
                <a:cs typeface="Segoe UI" charset="0"/>
              </a:rPr>
              <a:t>Can you think </a:t>
            </a:r>
            <a:r>
              <a:rPr lang="en-US" sz="3600" smtClean="0">
                <a:cs typeface="Segoe UI" charset="0"/>
              </a:rPr>
              <a:t>of some </a:t>
            </a:r>
            <a:r>
              <a:rPr lang="en-US" sz="3600" dirty="0" smtClean="0">
                <a:cs typeface="Segoe UI" charset="0"/>
              </a:rPr>
              <a:t>words that we can use to talk about the arrow.</a:t>
            </a:r>
          </a:p>
          <a:p>
            <a:pPr>
              <a:lnSpc>
                <a:spcPct val="100000"/>
              </a:lnSpc>
            </a:pPr>
            <a:r>
              <a:rPr lang="en-US" sz="3600" dirty="0" smtClean="0">
                <a:cs typeface="Segoe UI" charset="0"/>
              </a:rPr>
              <a:t>“Na plus </a:t>
            </a:r>
            <a:r>
              <a:rPr lang="en-US" sz="3600" dirty="0" err="1" smtClean="0">
                <a:cs typeface="Segoe UI" charset="0"/>
              </a:rPr>
              <a:t>Cl</a:t>
            </a:r>
            <a:r>
              <a:rPr lang="en-US" sz="3600" dirty="0" smtClean="0">
                <a:cs typeface="Segoe UI" charset="0"/>
              </a:rPr>
              <a:t> __becomes______ </a:t>
            </a:r>
            <a:r>
              <a:rPr lang="en-US" sz="3600" dirty="0" err="1" smtClean="0">
                <a:cs typeface="Segoe UI" charset="0"/>
              </a:rPr>
              <a:t>NaCl</a:t>
            </a:r>
            <a:r>
              <a:rPr lang="en-US" sz="3600" dirty="0" smtClean="0">
                <a:cs typeface="Segoe UI" charset="0"/>
              </a:rPr>
              <a:t>.”</a:t>
            </a:r>
          </a:p>
          <a:p>
            <a:pPr>
              <a:lnSpc>
                <a:spcPct val="100000"/>
              </a:lnSpc>
            </a:pPr>
            <a:r>
              <a:rPr lang="en-US" sz="3600" dirty="0" smtClean="0">
                <a:cs typeface="Segoe UI" charset="0"/>
              </a:rPr>
              <a:t>		      ________________</a:t>
            </a:r>
          </a:p>
          <a:p>
            <a:pPr>
              <a:lnSpc>
                <a:spcPct val="100000"/>
              </a:lnSpc>
            </a:pPr>
            <a:r>
              <a:rPr lang="en-US" sz="3600" dirty="0" smtClean="0">
                <a:cs typeface="Segoe UI" charset="0"/>
              </a:rPr>
              <a:t>		      ________________</a:t>
            </a:r>
            <a:endParaRPr lang="en-US" sz="3600" dirty="0">
              <a:cs typeface="Segoe UI" charset="0"/>
            </a:endParaRPr>
          </a:p>
          <a:p>
            <a:pPr>
              <a:lnSpc>
                <a:spcPct val="100000"/>
              </a:lnSpc>
            </a:pPr>
            <a:r>
              <a:rPr lang="en-US" sz="3600" dirty="0" smtClean="0">
                <a:cs typeface="Segoe UI" charset="0"/>
              </a:rPr>
              <a:t>                    ________________</a:t>
            </a:r>
            <a:endParaRPr lang="en-US" sz="3600" dirty="0">
              <a:cs typeface="Segoe UI" charset="0"/>
            </a:endParaRPr>
          </a:p>
          <a:p>
            <a:pPr>
              <a:lnSpc>
                <a:spcPct val="100000"/>
              </a:lnSpc>
            </a:pPr>
            <a:r>
              <a:rPr lang="en-US" sz="3600" dirty="0" smtClean="0">
                <a:cs typeface="Segoe UI" charset="0"/>
              </a:rPr>
              <a:t>Na + </a:t>
            </a:r>
            <a:r>
              <a:rPr lang="en-US" sz="3600" dirty="0" err="1" smtClean="0">
                <a:cs typeface="Segoe UI" charset="0"/>
              </a:rPr>
              <a:t>Cl</a:t>
            </a:r>
            <a:r>
              <a:rPr lang="en-US" sz="3600" dirty="0" smtClean="0">
                <a:cs typeface="Segoe UI" charset="0"/>
              </a:rPr>
              <a:t>                                            </a:t>
            </a:r>
            <a:r>
              <a:rPr lang="en-US" sz="3600" dirty="0" err="1" smtClean="0">
                <a:solidFill>
                  <a:schemeClr val="bg1"/>
                </a:solidFill>
                <a:cs typeface="Segoe UI" charset="0"/>
              </a:rPr>
              <a:t>NaCl</a:t>
            </a:r>
            <a:endParaRPr lang="en-US" sz="3600" dirty="0" smtClean="0">
              <a:solidFill>
                <a:schemeClr val="bg1"/>
              </a:solidFill>
              <a:cs typeface="Segoe UI" charset="0"/>
            </a:endParaRPr>
          </a:p>
        </p:txBody>
      </p:sp>
      <p:sp>
        <p:nvSpPr>
          <p:cNvPr id="4" name="Right Arrow 3"/>
          <p:cNvSpPr/>
          <p:nvPr/>
        </p:nvSpPr>
        <p:spPr>
          <a:xfrm>
            <a:off x="2971800" y="5715000"/>
            <a:ext cx="4267200" cy="6096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730376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33425"/>
            <a:ext cx="8229600" cy="639763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</a:rPr>
              <a:t>What is it?</a:t>
            </a:r>
            <a:endParaRPr lang="en-US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752600"/>
            <a:ext cx="8458200" cy="4373563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600" dirty="0" smtClean="0">
                <a:cs typeface="Segoe UI" charset="0"/>
              </a:rPr>
              <a:t>Chemical Reaction: A reaction where one or more substances change to produce one or more </a:t>
            </a:r>
            <a:r>
              <a:rPr lang="en-US" sz="3600" u="sng" dirty="0" smtClean="0">
                <a:cs typeface="Segoe UI" charset="0"/>
              </a:rPr>
              <a:t>new</a:t>
            </a:r>
            <a:r>
              <a:rPr lang="en-US" sz="3600" dirty="0" smtClean="0">
                <a:cs typeface="Segoe UI" charset="0"/>
              </a:rPr>
              <a:t> substances with </a:t>
            </a:r>
            <a:r>
              <a:rPr lang="en-US" sz="3600" dirty="0" smtClean="0">
                <a:solidFill>
                  <a:srgbClr val="FF0000"/>
                </a:solidFill>
                <a:cs typeface="Segoe UI" charset="0"/>
              </a:rPr>
              <a:t>different properties </a:t>
            </a:r>
            <a:r>
              <a:rPr lang="en-US" sz="3600" dirty="0" smtClean="0">
                <a:cs typeface="Segoe UI" charset="0"/>
              </a:rPr>
              <a:t>from the original substances.</a:t>
            </a:r>
          </a:p>
          <a:p>
            <a:pPr lvl="1">
              <a:lnSpc>
                <a:spcPct val="100000"/>
              </a:lnSpc>
              <a:buFont typeface="Wingdings" pitchFamily="2" charset="2"/>
              <a:buChar char="q"/>
            </a:pPr>
            <a:r>
              <a:rPr lang="en-US" sz="3600" dirty="0" smtClean="0">
                <a:cs typeface="Segoe UI" charset="0"/>
              </a:rPr>
              <a:t> Substances = elements, molecules, or compounds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buClr>
                <a:schemeClr val="tx2">
                  <a:lumMod val="75000"/>
                </a:schemeClr>
              </a:buClr>
              <a:buFont typeface="Arial" pitchFamily="34" charset="0"/>
              <a:buNone/>
              <a:defRPr/>
            </a:pPr>
            <a:r>
              <a:rPr lang="en-US" sz="3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</a:rPr>
              <a:t>Na (Sodium)</a:t>
            </a:r>
          </a:p>
          <a:p>
            <a:pPr fontAlgn="auto">
              <a:spcAft>
                <a:spcPts val="0"/>
              </a:spcAft>
              <a:buClr>
                <a:schemeClr val="tx2">
                  <a:lumMod val="75000"/>
                </a:schemeClr>
              </a:buClr>
              <a:buFont typeface="Wingdings" pitchFamily="2" charset="2"/>
              <a:buChar char="§"/>
              <a:defRPr/>
            </a:pPr>
            <a:r>
              <a:rPr lang="en-US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</a:rPr>
              <a:t> </a:t>
            </a:r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</a:rPr>
              <a:t>explosive</a:t>
            </a:r>
          </a:p>
          <a:p>
            <a:pPr fontAlgn="auto">
              <a:spcAft>
                <a:spcPts val="0"/>
              </a:spcAft>
              <a:buClr>
                <a:schemeClr val="tx2">
                  <a:lumMod val="75000"/>
                </a:schemeClr>
              </a:buClr>
              <a:buFont typeface="Wingdings" pitchFamily="2" charset="2"/>
              <a:buChar char="§"/>
              <a:defRPr/>
            </a:pPr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</a:rPr>
              <a:t> extremely reactive (especially with water)</a:t>
            </a:r>
          </a:p>
          <a:p>
            <a:pPr fontAlgn="auto">
              <a:spcAft>
                <a:spcPts val="0"/>
              </a:spcAft>
              <a:buClr>
                <a:schemeClr val="tx2">
                  <a:lumMod val="75000"/>
                </a:schemeClr>
              </a:buClr>
              <a:buFont typeface="Wingdings" pitchFamily="2" charset="2"/>
              <a:buChar char="§"/>
              <a:defRPr/>
            </a:pPr>
            <a:endParaRPr lang="en-US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n-ea"/>
            </a:endParaRPr>
          </a:p>
          <a:p>
            <a:pPr fontAlgn="auto">
              <a:spcAft>
                <a:spcPts val="0"/>
              </a:spcAft>
              <a:buClr>
                <a:schemeClr val="tx2">
                  <a:lumMod val="75000"/>
                </a:schemeClr>
              </a:buClr>
              <a:buFont typeface="Arial" pitchFamily="34" charset="0"/>
              <a:buNone/>
              <a:defRPr/>
            </a:pPr>
            <a:endParaRPr lang="en-US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n-e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buClr>
                <a:schemeClr val="tx2">
                  <a:lumMod val="75000"/>
                </a:schemeClr>
              </a:buClr>
              <a:buFont typeface="Arial" pitchFamily="34" charset="0"/>
              <a:buNone/>
              <a:defRPr/>
            </a:pPr>
            <a:r>
              <a:rPr lang="en-US" sz="3600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</a:rPr>
              <a:t>Cl</a:t>
            </a:r>
            <a:r>
              <a:rPr lang="en-US" sz="3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</a:rPr>
              <a:t> (Chlorine)</a:t>
            </a:r>
          </a:p>
          <a:p>
            <a:pPr fontAlgn="auto">
              <a:spcAft>
                <a:spcPts val="0"/>
              </a:spcAft>
              <a:buClr>
                <a:schemeClr val="tx2">
                  <a:lumMod val="75000"/>
                </a:schemeClr>
              </a:buClr>
              <a:buFont typeface="Wingdings" pitchFamily="2" charset="2"/>
              <a:buChar char="§"/>
              <a:defRPr/>
            </a:pPr>
            <a:r>
              <a:rPr lang="en-US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</a:rPr>
              <a:t> </a:t>
            </a:r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</a:rPr>
              <a:t>poisonous gas</a:t>
            </a:r>
          </a:p>
          <a:p>
            <a:pPr fontAlgn="auto">
              <a:spcAft>
                <a:spcPts val="0"/>
              </a:spcAft>
              <a:buClr>
                <a:schemeClr val="tx2">
                  <a:lumMod val="75000"/>
                </a:schemeClr>
              </a:buClr>
              <a:buFont typeface="Wingdings" pitchFamily="2" charset="2"/>
              <a:buChar char="§"/>
              <a:defRPr/>
            </a:pPr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</a:rPr>
              <a:t> extremely reactive</a:t>
            </a:r>
          </a:p>
          <a:p>
            <a:pPr fontAlgn="auto">
              <a:spcAft>
                <a:spcPts val="0"/>
              </a:spcAft>
              <a:buClr>
                <a:schemeClr val="tx2">
                  <a:lumMod val="75000"/>
                </a:schemeClr>
              </a:buClr>
              <a:buFont typeface="Wingdings" pitchFamily="2" charset="2"/>
              <a:buChar char="§"/>
              <a:defRPr/>
            </a:pPr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</a:rPr>
              <a:t> deadly</a:t>
            </a:r>
            <a:endParaRPr lang="en-US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n-ea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809625"/>
            <a:ext cx="8229600" cy="639763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</a:rPr>
              <a:t>Here is an example…</a:t>
            </a:r>
            <a:endParaRPr lang="en-US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</a:endParaRPr>
          </a:p>
        </p:txBody>
      </p:sp>
      <p:sp>
        <p:nvSpPr>
          <p:cNvPr id="18436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5867400"/>
            <a:ext cx="1447800" cy="609600"/>
          </a:xfrm>
        </p:spPr>
        <p:txBody>
          <a:bodyPr>
            <a:normAutofit/>
          </a:bodyPr>
          <a:lstStyle/>
          <a:p>
            <a:r>
              <a:rPr lang="en-US" sz="1200" dirty="0" smtClean="0">
                <a:cs typeface="Segoe UI" charset="0"/>
                <a:hlinkClick r:id="rId3"/>
              </a:rPr>
              <a:t>Sodium Video 1</a:t>
            </a:r>
            <a:endParaRPr lang="en-US" sz="1200" dirty="0" smtClean="0">
              <a:cs typeface="Segoe UI" charset="0"/>
            </a:endParaRPr>
          </a:p>
          <a:p>
            <a:r>
              <a:rPr lang="en-US" sz="1200" dirty="0" smtClean="0">
                <a:cs typeface="Segoe UI" charset="0"/>
                <a:hlinkClick r:id="rId4"/>
              </a:rPr>
              <a:t>Sodium Video 2</a:t>
            </a:r>
            <a:endParaRPr lang="en-US" sz="1200" dirty="0" smtClean="0">
              <a:cs typeface="Segoe UI" charset="0"/>
            </a:endParaRPr>
          </a:p>
        </p:txBody>
      </p:sp>
      <p:pic>
        <p:nvPicPr>
          <p:cNvPr id="6" name="Picture 5" descr="Na-en.6.jpg">
            <a:hlinkClick r:id="rId5"/>
          </p:cNvPr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71600" y="4191000"/>
            <a:ext cx="1781175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Cl-en.23.jpg">
            <a:hlinkClick r:id="rId7"/>
          </p:cNvPr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486400" y="4114800"/>
            <a:ext cx="1905000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Plus 7"/>
          <p:cNvSpPr/>
          <p:nvPr/>
        </p:nvSpPr>
        <p:spPr>
          <a:xfrm>
            <a:off x="3276600" y="3962400"/>
            <a:ext cx="2133600" cy="17526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>
          <a:xfrm>
            <a:off x="609600" y="733425"/>
            <a:ext cx="8229600" cy="639763"/>
          </a:xfrm>
        </p:spPr>
        <p:txBody>
          <a:bodyPr/>
          <a:lstStyle/>
          <a:p>
            <a:endParaRPr lang="en-US" smtClean="0">
              <a:cs typeface="Segoe UI" charset="0"/>
            </a:endParaRPr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>
              <a:cs typeface="Segoe UI" charset="0"/>
            </a:endParaRPr>
          </a:p>
        </p:txBody>
      </p:sp>
      <p:sp>
        <p:nvSpPr>
          <p:cNvPr id="19459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631825" y="1219200"/>
            <a:ext cx="8153400" cy="457200"/>
          </a:xfrm>
        </p:spPr>
        <p:txBody>
          <a:bodyPr/>
          <a:lstStyle/>
          <a:p>
            <a:endParaRPr lang="en-US" smtClean="0">
              <a:cs typeface="Segoe UI" charset="0"/>
            </a:endParaRPr>
          </a:p>
        </p:txBody>
      </p:sp>
      <p:sp>
        <p:nvSpPr>
          <p:cNvPr id="5" name="Right Arrow 4"/>
          <p:cNvSpPr/>
          <p:nvPr/>
        </p:nvSpPr>
        <p:spPr>
          <a:xfrm>
            <a:off x="1828800" y="1752600"/>
            <a:ext cx="5943600" cy="2971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33425"/>
            <a:ext cx="8229600" cy="639763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</a:rPr>
              <a:t>Ta-</a:t>
            </a:r>
            <a:r>
              <a:rPr lang="en-US" dirty="0" err="1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</a:rPr>
              <a:t>Da</a:t>
            </a:r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</a:rPr>
              <a:t>!!!</a:t>
            </a:r>
            <a:endParaRPr lang="en-US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229600" cy="4373563"/>
          </a:xfrm>
        </p:spPr>
        <p:txBody>
          <a:bodyPr rtlCol="0">
            <a:normAutofit/>
          </a:bodyPr>
          <a:lstStyle/>
          <a:p>
            <a:pPr algn="ctr" fontAlgn="auto">
              <a:lnSpc>
                <a:spcPct val="100000"/>
              </a:lnSpc>
              <a:spcAft>
                <a:spcPts val="0"/>
              </a:spcAft>
              <a:buClr>
                <a:schemeClr val="tx2">
                  <a:lumMod val="75000"/>
                </a:schemeClr>
              </a:buClr>
              <a:defRPr/>
            </a:pPr>
            <a:r>
              <a:rPr lang="en-US" sz="3600" b="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</a:rPr>
              <a:t>Sodium Chloride</a:t>
            </a:r>
          </a:p>
          <a:p>
            <a:pPr algn="ctr" fontAlgn="auto">
              <a:lnSpc>
                <a:spcPct val="100000"/>
              </a:lnSpc>
              <a:spcAft>
                <a:spcPts val="0"/>
              </a:spcAft>
              <a:buClr>
                <a:schemeClr val="tx2">
                  <a:lumMod val="75000"/>
                </a:schemeClr>
              </a:buClr>
              <a:defRPr/>
            </a:pPr>
            <a:r>
              <a:rPr lang="en-US" b="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</a:rPr>
              <a:t>(Table Salt)</a:t>
            </a:r>
          </a:p>
          <a:p>
            <a:pPr fontAlgn="auto">
              <a:lnSpc>
                <a:spcPct val="100000"/>
              </a:lnSpc>
              <a:spcAft>
                <a:spcPts val="0"/>
              </a:spcAft>
              <a:buClr>
                <a:schemeClr val="tx2">
                  <a:lumMod val="75000"/>
                </a:schemeClr>
              </a:buClr>
              <a:buFont typeface="Wingdings" pitchFamily="2" charset="2"/>
              <a:buChar char="§"/>
              <a:defRPr/>
            </a:pPr>
            <a:r>
              <a:rPr lang="en-US" b="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</a:rPr>
              <a:t> </a:t>
            </a:r>
            <a:r>
              <a:rPr lang="en-US" b="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</a:rPr>
              <a:t>helps to melt ice</a:t>
            </a:r>
          </a:p>
          <a:p>
            <a:pPr fontAlgn="auto">
              <a:lnSpc>
                <a:spcPct val="100000"/>
              </a:lnSpc>
              <a:spcAft>
                <a:spcPts val="0"/>
              </a:spcAft>
              <a:buClr>
                <a:schemeClr val="tx2">
                  <a:lumMod val="75000"/>
                </a:schemeClr>
              </a:buClr>
              <a:buFont typeface="Wingdings" pitchFamily="2" charset="2"/>
              <a:buChar char="§"/>
              <a:defRPr/>
            </a:pPr>
            <a:r>
              <a:rPr lang="en-US" b="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</a:rPr>
              <a:t> food preservative</a:t>
            </a:r>
          </a:p>
          <a:p>
            <a:pPr fontAlgn="auto">
              <a:lnSpc>
                <a:spcPct val="100000"/>
              </a:lnSpc>
              <a:spcAft>
                <a:spcPts val="0"/>
              </a:spcAft>
              <a:buClr>
                <a:schemeClr val="tx2">
                  <a:lumMod val="75000"/>
                </a:schemeClr>
              </a:buClr>
              <a:buFont typeface="Wingdings" pitchFamily="2" charset="2"/>
              <a:buChar char="§"/>
              <a:defRPr/>
            </a:pPr>
            <a:r>
              <a:rPr lang="en-US" b="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</a:rPr>
              <a:t> just plain tasty!</a:t>
            </a:r>
          </a:p>
          <a:p>
            <a:pPr algn="ctr" fontAlgn="auto">
              <a:lnSpc>
                <a:spcPct val="100000"/>
              </a:lnSpc>
              <a:spcAft>
                <a:spcPts val="0"/>
              </a:spcAft>
              <a:buClr>
                <a:schemeClr val="tx2">
                  <a:lumMod val="75000"/>
                </a:schemeClr>
              </a:buClr>
              <a:defRPr/>
            </a:pPr>
            <a:endParaRPr lang="en-US" b="0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n-ea"/>
            </a:endParaRPr>
          </a:p>
        </p:txBody>
      </p:sp>
      <p:pic>
        <p:nvPicPr>
          <p:cNvPr id="5" name="Picture 4" descr="Salt Shaker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590800"/>
            <a:ext cx="3708400" cy="327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33425"/>
            <a:ext cx="8229600" cy="639763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</a:rPr>
              <a:t>How is it written?</a:t>
            </a:r>
            <a:endParaRPr lang="en-US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752600"/>
            <a:ext cx="8458200" cy="4373563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600" dirty="0" smtClean="0">
                <a:cs typeface="Segoe UI" charset="0"/>
              </a:rPr>
              <a:t>Chemical Reactions are written using the letters of the elements involved and an arrow.</a:t>
            </a:r>
          </a:p>
          <a:p>
            <a:pPr>
              <a:lnSpc>
                <a:spcPct val="100000"/>
              </a:lnSpc>
            </a:pPr>
            <a:endParaRPr lang="en-US" sz="3600" dirty="0" smtClean="0">
              <a:cs typeface="Segoe UI" charset="0"/>
            </a:endParaRPr>
          </a:p>
          <a:p>
            <a:pPr>
              <a:lnSpc>
                <a:spcPct val="100000"/>
              </a:lnSpc>
            </a:pPr>
            <a:r>
              <a:rPr lang="en-US" sz="3600" u="sng" dirty="0" smtClean="0">
                <a:cs typeface="Segoe UI" charset="0"/>
              </a:rPr>
              <a:t>Copy this</a:t>
            </a:r>
            <a:r>
              <a:rPr lang="en-US" sz="3600" dirty="0" smtClean="0">
                <a:cs typeface="Segoe UI" charset="0"/>
              </a:rPr>
              <a:t>:</a:t>
            </a:r>
            <a:endParaRPr lang="en-US" sz="3600" dirty="0">
              <a:cs typeface="Segoe UI" charset="0"/>
            </a:endParaRPr>
          </a:p>
          <a:p>
            <a:pPr>
              <a:lnSpc>
                <a:spcPct val="100000"/>
              </a:lnSpc>
            </a:pPr>
            <a:r>
              <a:rPr lang="en-US" sz="3600" dirty="0" smtClean="0">
                <a:cs typeface="Segoe UI" charset="0"/>
              </a:rPr>
              <a:t>Na + </a:t>
            </a:r>
            <a:r>
              <a:rPr lang="en-US" sz="3600" dirty="0" err="1" smtClean="0">
                <a:cs typeface="Segoe UI" charset="0"/>
              </a:rPr>
              <a:t>Cl</a:t>
            </a:r>
            <a:r>
              <a:rPr lang="en-US" sz="3600" dirty="0" smtClean="0">
                <a:cs typeface="Segoe UI" charset="0"/>
              </a:rPr>
              <a:t>                 </a:t>
            </a:r>
            <a:r>
              <a:rPr lang="en-US" sz="3600" dirty="0" err="1" smtClean="0">
                <a:cs typeface="Segoe UI" charset="0"/>
              </a:rPr>
              <a:t>NaCl</a:t>
            </a:r>
            <a:endParaRPr lang="en-US" sz="3600" dirty="0" smtClean="0">
              <a:cs typeface="Segoe UI" charset="0"/>
            </a:endParaRPr>
          </a:p>
        </p:txBody>
      </p:sp>
      <p:sp>
        <p:nvSpPr>
          <p:cNvPr id="4" name="Right Arrow 3"/>
          <p:cNvSpPr/>
          <p:nvPr/>
        </p:nvSpPr>
        <p:spPr>
          <a:xfrm>
            <a:off x="2362200" y="4876800"/>
            <a:ext cx="1600200" cy="5334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88566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33425"/>
            <a:ext cx="8229600" cy="639763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</a:rPr>
              <a:t>Reactants         Products</a:t>
            </a:r>
            <a:endParaRPr lang="en-US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752600"/>
            <a:ext cx="8686800" cy="3886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600" u="sng" dirty="0" err="1" smtClean="0">
                <a:cs typeface="Segoe UI" charset="0"/>
              </a:rPr>
              <a:t>REACTANTS</a:t>
            </a:r>
            <a:r>
              <a:rPr lang="en-US" sz="3600" dirty="0" err="1" smtClean="0">
                <a:cs typeface="Segoe UI" charset="0"/>
              </a:rPr>
              <a:t>:The</a:t>
            </a:r>
            <a:r>
              <a:rPr lang="en-US" sz="3600" dirty="0" smtClean="0">
                <a:cs typeface="Segoe UI" charset="0"/>
              </a:rPr>
              <a:t> </a:t>
            </a:r>
            <a:r>
              <a:rPr lang="en-US" sz="3600" dirty="0">
                <a:cs typeface="Segoe UI" charset="0"/>
              </a:rPr>
              <a:t>things going into the </a:t>
            </a:r>
            <a:r>
              <a:rPr lang="en-US" sz="3600" dirty="0" smtClean="0">
                <a:cs typeface="Segoe UI" charset="0"/>
              </a:rPr>
              <a:t>reaction. </a:t>
            </a:r>
            <a:endParaRPr lang="en-US" sz="3600" u="sng" dirty="0" smtClean="0">
              <a:cs typeface="Segoe UI" charset="0"/>
            </a:endParaRPr>
          </a:p>
          <a:p>
            <a:pPr>
              <a:lnSpc>
                <a:spcPct val="100000"/>
              </a:lnSpc>
            </a:pPr>
            <a:endParaRPr lang="en-US" sz="3600" dirty="0" smtClean="0">
              <a:cs typeface="Segoe UI" charset="0"/>
            </a:endParaRPr>
          </a:p>
          <a:p>
            <a:pPr>
              <a:lnSpc>
                <a:spcPct val="100000"/>
              </a:lnSpc>
            </a:pPr>
            <a:r>
              <a:rPr lang="en-US" sz="3600" dirty="0">
                <a:cs typeface="Segoe UI" charset="0"/>
              </a:rPr>
              <a:t>Na + </a:t>
            </a:r>
            <a:r>
              <a:rPr lang="en-US" sz="3600" dirty="0" err="1">
                <a:cs typeface="Segoe UI" charset="0"/>
              </a:rPr>
              <a:t>Cl</a:t>
            </a:r>
            <a:r>
              <a:rPr lang="en-US" sz="3600" dirty="0">
                <a:cs typeface="Segoe UI" charset="0"/>
              </a:rPr>
              <a:t>                </a:t>
            </a:r>
            <a:r>
              <a:rPr lang="en-US" sz="3600" dirty="0" err="1" smtClean="0">
                <a:cs typeface="Segoe UI" charset="0"/>
              </a:rPr>
              <a:t>NaCl</a:t>
            </a:r>
            <a:endParaRPr lang="en-US" sz="3600" dirty="0" smtClean="0">
              <a:cs typeface="Segoe UI" charset="0"/>
            </a:endParaRPr>
          </a:p>
          <a:p>
            <a:pPr>
              <a:lnSpc>
                <a:spcPct val="100000"/>
              </a:lnSpc>
            </a:pPr>
            <a:endParaRPr lang="en-US" sz="3600" dirty="0">
              <a:cs typeface="Segoe UI" charset="0"/>
            </a:endParaRPr>
          </a:p>
          <a:p>
            <a:pPr>
              <a:lnSpc>
                <a:spcPct val="100000"/>
              </a:lnSpc>
            </a:pPr>
            <a:r>
              <a:rPr lang="en-US" sz="3600" u="sng" dirty="0" smtClean="0">
                <a:cs typeface="Segoe UI" charset="0"/>
              </a:rPr>
              <a:t>PRODUCT(S)</a:t>
            </a:r>
            <a:r>
              <a:rPr lang="en-US" sz="3600" dirty="0" smtClean="0">
                <a:cs typeface="Segoe UI" charset="0"/>
              </a:rPr>
              <a:t>: The thing(s) coming out.</a:t>
            </a:r>
            <a:endParaRPr lang="en-US" sz="3600" u="sng" dirty="0" smtClean="0">
              <a:cs typeface="Segoe UI" charset="0"/>
            </a:endParaRPr>
          </a:p>
          <a:p>
            <a:pPr>
              <a:lnSpc>
                <a:spcPct val="100000"/>
              </a:lnSpc>
            </a:pPr>
            <a:endParaRPr lang="en-US" sz="3600" dirty="0">
              <a:cs typeface="Segoe UI" charset="0"/>
            </a:endParaRPr>
          </a:p>
        </p:txBody>
      </p:sp>
      <p:sp>
        <p:nvSpPr>
          <p:cNvPr id="4" name="Right Arrow 3"/>
          <p:cNvSpPr/>
          <p:nvPr/>
        </p:nvSpPr>
        <p:spPr>
          <a:xfrm>
            <a:off x="2362200" y="3810000"/>
            <a:ext cx="1524000" cy="3048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838200" y="2895600"/>
            <a:ext cx="1371600" cy="762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1828800" y="2895600"/>
            <a:ext cx="457200" cy="762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2819400" y="4267200"/>
            <a:ext cx="1600200" cy="685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Right Arrow 4"/>
          <p:cNvSpPr/>
          <p:nvPr/>
        </p:nvSpPr>
        <p:spPr>
          <a:xfrm>
            <a:off x="3124200" y="990600"/>
            <a:ext cx="762000" cy="3048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82576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33425"/>
            <a:ext cx="8229600" cy="639763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</a:rPr>
              <a:t>Reactants         Products</a:t>
            </a:r>
            <a:endParaRPr lang="en-US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752600"/>
            <a:ext cx="8458200" cy="3886200"/>
          </a:xfrm>
        </p:spPr>
        <p:txBody>
          <a:bodyPr/>
          <a:lstStyle/>
          <a:p>
            <a:pPr>
              <a:lnSpc>
                <a:spcPct val="100000"/>
              </a:lnSpc>
            </a:pPr>
            <a:endParaRPr lang="en-US" sz="3600" dirty="0" smtClean="0">
              <a:cs typeface="Segoe UI" charset="0"/>
            </a:endParaRPr>
          </a:p>
          <a:p>
            <a:pPr>
              <a:lnSpc>
                <a:spcPct val="100000"/>
              </a:lnSpc>
            </a:pPr>
            <a:r>
              <a:rPr lang="en-US" sz="3600" dirty="0" smtClean="0">
                <a:cs typeface="Segoe UI" charset="0"/>
              </a:rPr>
              <a:t>Write this to help you remember:</a:t>
            </a:r>
          </a:p>
          <a:p>
            <a:pPr>
              <a:lnSpc>
                <a:spcPct val="100000"/>
              </a:lnSpc>
            </a:pPr>
            <a:endParaRPr lang="en-US" sz="3600" dirty="0" smtClean="0">
              <a:cs typeface="Segoe UI" charset="0"/>
            </a:endParaRPr>
          </a:p>
          <a:p>
            <a:pPr>
              <a:lnSpc>
                <a:spcPct val="100000"/>
              </a:lnSpc>
            </a:pPr>
            <a:r>
              <a:rPr lang="en-US" sz="3600" dirty="0" smtClean="0">
                <a:cs typeface="Segoe UI" charset="0"/>
              </a:rPr>
              <a:t>REACTANTS			PRODUCTS</a:t>
            </a:r>
          </a:p>
          <a:p>
            <a:pPr>
              <a:lnSpc>
                <a:spcPct val="100000"/>
              </a:lnSpc>
            </a:pPr>
            <a:endParaRPr lang="en-US" sz="3600" dirty="0">
              <a:cs typeface="Segoe UI" charset="0"/>
            </a:endParaRPr>
          </a:p>
          <a:p>
            <a:pPr>
              <a:lnSpc>
                <a:spcPct val="100000"/>
              </a:lnSpc>
            </a:pPr>
            <a:endParaRPr lang="en-US" sz="3600" dirty="0">
              <a:cs typeface="Segoe UI" charset="0"/>
            </a:endParaRPr>
          </a:p>
        </p:txBody>
      </p:sp>
      <p:sp>
        <p:nvSpPr>
          <p:cNvPr id="4" name="Right Arrow 3"/>
          <p:cNvSpPr/>
          <p:nvPr/>
        </p:nvSpPr>
        <p:spPr>
          <a:xfrm>
            <a:off x="3657600" y="3810000"/>
            <a:ext cx="1828800" cy="4572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>
            <a:off x="3124200" y="990600"/>
            <a:ext cx="762000" cy="3048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041790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33425"/>
            <a:ext cx="8229600" cy="639763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</a:rPr>
              <a:t>The Arrow</a:t>
            </a:r>
            <a:endParaRPr lang="en-US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752600"/>
            <a:ext cx="8458200" cy="4373563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600" u="sng" dirty="0" smtClean="0">
                <a:cs typeface="Segoe UI" charset="0"/>
              </a:rPr>
              <a:t>The arrow does NOT mean “equals.”</a:t>
            </a:r>
          </a:p>
          <a:p>
            <a:pPr>
              <a:lnSpc>
                <a:spcPct val="100000"/>
              </a:lnSpc>
            </a:pPr>
            <a:r>
              <a:rPr lang="en-US" sz="3600" dirty="0" smtClean="0">
                <a:cs typeface="Segoe UI" charset="0"/>
              </a:rPr>
              <a:t>Remember, new things are made, which are </a:t>
            </a:r>
            <a:r>
              <a:rPr lang="en-US" sz="3600" i="1" dirty="0" smtClean="0">
                <a:solidFill>
                  <a:srgbClr val="FF0000"/>
                </a:solidFill>
                <a:cs typeface="Segoe UI" charset="0"/>
              </a:rPr>
              <a:t>different</a:t>
            </a:r>
            <a:r>
              <a:rPr lang="en-US" sz="3600" dirty="0" smtClean="0">
                <a:cs typeface="Segoe UI" charset="0"/>
              </a:rPr>
              <a:t> than the things we started with.</a:t>
            </a:r>
          </a:p>
          <a:p>
            <a:pPr>
              <a:lnSpc>
                <a:spcPct val="100000"/>
              </a:lnSpc>
            </a:pPr>
            <a:endParaRPr lang="en-US" sz="3600" dirty="0">
              <a:cs typeface="Segoe UI" charset="0"/>
            </a:endParaRPr>
          </a:p>
          <a:p>
            <a:pPr>
              <a:lnSpc>
                <a:spcPct val="100000"/>
              </a:lnSpc>
            </a:pPr>
            <a:r>
              <a:rPr lang="en-US" sz="3600" dirty="0" smtClean="0">
                <a:cs typeface="Segoe UI" charset="0"/>
              </a:rPr>
              <a:t>Na + </a:t>
            </a:r>
            <a:r>
              <a:rPr lang="en-US" sz="3600" dirty="0" err="1" smtClean="0">
                <a:cs typeface="Segoe UI" charset="0"/>
              </a:rPr>
              <a:t>Cl</a:t>
            </a:r>
            <a:r>
              <a:rPr lang="en-US" sz="3600" dirty="0" smtClean="0">
                <a:cs typeface="Segoe UI" charset="0"/>
              </a:rPr>
              <a:t>                </a:t>
            </a:r>
            <a:r>
              <a:rPr lang="en-US" sz="3600" dirty="0" err="1" smtClean="0">
                <a:cs typeface="Segoe UI" charset="0"/>
              </a:rPr>
              <a:t>NaCl</a:t>
            </a:r>
            <a:endParaRPr lang="en-US" sz="3600" dirty="0" smtClean="0">
              <a:cs typeface="Segoe UI" charset="0"/>
            </a:endParaRPr>
          </a:p>
        </p:txBody>
      </p:sp>
      <p:sp>
        <p:nvSpPr>
          <p:cNvPr id="4" name="Right Arrow 3"/>
          <p:cNvSpPr/>
          <p:nvPr/>
        </p:nvSpPr>
        <p:spPr>
          <a:xfrm>
            <a:off x="2286000" y="4876800"/>
            <a:ext cx="1600200" cy="5334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678057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M_organic_molecules">
  <a:themeElements>
    <a:clrScheme name="organic_molecules">
      <a:dk1>
        <a:sysClr val="windowText" lastClr="000000"/>
      </a:dk1>
      <a:lt1>
        <a:sysClr val="window" lastClr="FFFFFF"/>
      </a:lt1>
      <a:dk2>
        <a:srgbClr val="03327F"/>
      </a:dk2>
      <a:lt2>
        <a:srgbClr val="C2D9FE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5ECE71"/>
      </a:accent5>
      <a:accent6>
        <a:srgbClr val="319B3B"/>
      </a:accent6>
      <a:hlink>
        <a:srgbClr val="087BDA"/>
      </a:hlink>
      <a:folHlink>
        <a:srgbClr val="A984E0"/>
      </a:folHlink>
    </a:clrScheme>
    <a:fontScheme name="Organic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lIns="91440" tIns="45720" rIns="91440" bIns="45720" rtlCol="0" anchor="ctr">
        <a:normAutofit/>
      </a:bodyPr>
      <a:lstStyle>
        <a:defPPr marL="0" marR="0" indent="0" algn="l" defTabSz="914400" rtl="0" eaLnBrk="1" fontAlgn="auto" latinLnBrk="0" hangingPunct="1">
          <a:lnSpc>
            <a:spcPct val="100000"/>
          </a:lnSpc>
          <a:spcBef>
            <a:spcPct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Perpetua" pitchFamily="18" charset="0"/>
            <a:ea typeface="+mj-ea"/>
            <a:cs typeface="+mj-cs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PM_organic_molecules</Template>
  <TotalTime>1062</TotalTime>
  <Words>257</Words>
  <Application>Microsoft Macintosh PowerPoint</Application>
  <PresentationFormat>On-screen Show (4:3)</PresentationFormat>
  <Paragraphs>52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PM_organic_molecules</vt:lpstr>
      <vt:lpstr>Chemical Reactions</vt:lpstr>
      <vt:lpstr>What is it?</vt:lpstr>
      <vt:lpstr>Here is an example…</vt:lpstr>
      <vt:lpstr>PowerPoint Presentation</vt:lpstr>
      <vt:lpstr>Ta-Da!!!</vt:lpstr>
      <vt:lpstr>How is it written?</vt:lpstr>
      <vt:lpstr>Reactants         Products</vt:lpstr>
      <vt:lpstr>Reactants         Products</vt:lpstr>
      <vt:lpstr>The Arrow</vt:lpstr>
      <vt:lpstr>The Arrow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Chemical Reactions</dc:title>
  <dc:subject/>
  <dc:creator>Owner</dc:creator>
  <cp:keywords/>
  <dc:description/>
  <cp:lastModifiedBy>User</cp:lastModifiedBy>
  <cp:revision>34</cp:revision>
  <cp:lastPrinted>2012-09-17T13:50:10Z</cp:lastPrinted>
  <dcterms:created xsi:type="dcterms:W3CDTF">2010-09-28T02:08:25Z</dcterms:created>
  <dcterms:modified xsi:type="dcterms:W3CDTF">2013-09-26T16:25:57Z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TC101857273</vt:lpwstr>
  </property>
</Properties>
</file>